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9" r:id="rId3"/>
    <p:sldId id="258" r:id="rId4"/>
    <p:sldId id="257" r:id="rId5"/>
    <p:sldId id="259" r:id="rId6"/>
    <p:sldId id="289" r:id="rId7"/>
    <p:sldId id="290" r:id="rId8"/>
    <p:sldId id="282" r:id="rId9"/>
    <p:sldId id="261" r:id="rId10"/>
    <p:sldId id="283" r:id="rId11"/>
    <p:sldId id="263" r:id="rId12"/>
    <p:sldId id="293" r:id="rId13"/>
    <p:sldId id="264" r:id="rId14"/>
    <p:sldId id="294" r:id="rId15"/>
    <p:sldId id="295" r:id="rId16"/>
    <p:sldId id="265" r:id="rId17"/>
    <p:sldId id="284" r:id="rId18"/>
    <p:sldId id="266" r:id="rId19"/>
    <p:sldId id="267" r:id="rId20"/>
    <p:sldId id="268" r:id="rId21"/>
    <p:sldId id="285" r:id="rId22"/>
    <p:sldId id="286" r:id="rId23"/>
    <p:sldId id="287" r:id="rId24"/>
    <p:sldId id="288" r:id="rId25"/>
    <p:sldId id="291" r:id="rId26"/>
    <p:sldId id="292" r:id="rId27"/>
    <p:sldId id="296" r:id="rId28"/>
    <p:sldId id="280" r:id="rId29"/>
    <p:sldId id="274" r:id="rId30"/>
    <p:sldId id="275" r:id="rId31"/>
    <p:sldId id="276" r:id="rId32"/>
    <p:sldId id="277" r:id="rId33"/>
    <p:sldId id="281" r:id="rId34"/>
    <p:sldId id="278" r:id="rId35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BEAECEBB-5AFD-2B43-8F0A-9AAEE479474D}">
          <p14:sldIdLst>
            <p14:sldId id="256"/>
            <p14:sldId id="279"/>
            <p14:sldId id="258"/>
            <p14:sldId id="257"/>
            <p14:sldId id="259"/>
            <p14:sldId id="289"/>
            <p14:sldId id="290"/>
            <p14:sldId id="282"/>
            <p14:sldId id="261"/>
            <p14:sldId id="283"/>
            <p14:sldId id="263"/>
            <p14:sldId id="293"/>
            <p14:sldId id="264"/>
            <p14:sldId id="294"/>
            <p14:sldId id="295"/>
            <p14:sldId id="265"/>
            <p14:sldId id="284"/>
            <p14:sldId id="266"/>
            <p14:sldId id="267"/>
            <p14:sldId id="268"/>
            <p14:sldId id="285"/>
            <p14:sldId id="286"/>
            <p14:sldId id="287"/>
            <p14:sldId id="288"/>
            <p14:sldId id="291"/>
            <p14:sldId id="292"/>
            <p14:sldId id="296"/>
            <p14:sldId id="280"/>
            <p14:sldId id="274"/>
            <p14:sldId id="275"/>
            <p14:sldId id="276"/>
            <p14:sldId id="277"/>
            <p14:sldId id="281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2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13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>
            <a:cxnSpLocks noChangeShapeType="1"/>
          </p:cNvCxnSpPr>
          <p:nvPr userDrawn="1"/>
        </p:nvCxnSpPr>
        <p:spPr bwMode="auto">
          <a:xfrm flipV="1">
            <a:off x="3505200" y="4233863"/>
            <a:ext cx="4495800" cy="7937"/>
          </a:xfrm>
          <a:prstGeom prst="line">
            <a:avLst/>
          </a:prstGeom>
          <a:noFill/>
          <a:ln w="25400">
            <a:solidFill>
              <a:srgbClr val="86C54E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/>
        </p:spPr>
      </p:cxn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3028664" y="2950882"/>
            <a:ext cx="6115336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Cliquez et modifiez le titre</a:t>
            </a:r>
            <a:endParaRPr lang="fr-FR" dirty="0"/>
          </a:p>
        </p:txBody>
      </p:sp>
      <p:cxnSp>
        <p:nvCxnSpPr>
          <p:cNvPr id="11" name="Straight Connector 6"/>
          <p:cNvCxnSpPr>
            <a:cxnSpLocks noChangeShapeType="1"/>
          </p:cNvCxnSpPr>
          <p:nvPr userDrawn="1"/>
        </p:nvCxnSpPr>
        <p:spPr bwMode="auto">
          <a:xfrm flipV="1">
            <a:off x="3505200" y="2819400"/>
            <a:ext cx="4495800" cy="7938"/>
          </a:xfrm>
          <a:prstGeom prst="line">
            <a:avLst/>
          </a:prstGeom>
          <a:noFill/>
          <a:ln w="25400">
            <a:solidFill>
              <a:srgbClr val="86C54E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/>
        </p:spPr>
      </p:cxn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3505200" y="1716172"/>
            <a:ext cx="44958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4BA2DC8-42F3-E543-820D-5D04EDF32F88}" type="datetimeFigureOut">
              <a:rPr lang="fr-FR" smtClean="0"/>
              <a:pPr/>
              <a:t>15/09/2015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>
          <a:xfrm>
            <a:off x="3505200" y="4463646"/>
            <a:ext cx="44958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7032866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BA2DC8-42F3-E543-820D-5D04EDF32F88}" type="datetimeFigureOut">
              <a:rPr lang="fr-FR" smtClean="0"/>
              <a:t>15/09/2015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BA116D-D736-C34B-8270-742053C1FB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106573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BA2DC8-42F3-E543-820D-5D04EDF32F88}" type="datetimeFigureOut">
              <a:rPr lang="fr-FR" smtClean="0"/>
              <a:t>15/09/2015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BA116D-D736-C34B-8270-742053C1FB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56455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36619" cy="4525963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600"/>
              </a:spcAft>
              <a:buFont typeface="Arial" pitchFamily="34" charset="0"/>
              <a:buChar char="•"/>
              <a:defRPr baseline="0"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BA2DC8-42F3-E543-820D-5D04EDF32F88}" type="datetimeFigureOut">
              <a:rPr lang="fr-FR" smtClean="0"/>
              <a:t>15/09/2015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BA116D-D736-C34B-8270-742053C1FB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446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88" y="5973763"/>
            <a:ext cx="152876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6"/>
          <p:cNvCxnSpPr/>
          <p:nvPr/>
        </p:nvCxnSpPr>
        <p:spPr>
          <a:xfrm>
            <a:off x="441325" y="6324600"/>
            <a:ext cx="6811963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0"/>
          <p:cNvCxnSpPr/>
          <p:nvPr/>
        </p:nvCxnSpPr>
        <p:spPr>
          <a:xfrm>
            <a:off x="441325" y="6350000"/>
            <a:ext cx="6919913" cy="0"/>
          </a:xfrm>
          <a:prstGeom prst="line">
            <a:avLst/>
          </a:prstGeom>
          <a:ln w="3175" cmpd="sng">
            <a:solidFill>
              <a:srgbClr val="33983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325" y="6407149"/>
            <a:ext cx="4579408" cy="383119"/>
          </a:xfrm>
        </p:spPr>
        <p:txBody>
          <a:bodyPr lIns="0" anchor="ctr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087" y="96588"/>
            <a:ext cx="7109857" cy="1143000"/>
          </a:xfrm>
          <a:ln>
            <a:noFill/>
          </a:ln>
        </p:spPr>
        <p:txBody>
          <a:bodyPr/>
          <a:lstStyle>
            <a:lvl1pPr>
              <a:defRPr sz="3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03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ta-in-Use-Case-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13" y="6215063"/>
            <a:ext cx="9620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12"/>
          <p:cNvCxnSpPr/>
          <p:nvPr/>
        </p:nvCxnSpPr>
        <p:spPr>
          <a:xfrm>
            <a:off x="441325" y="6350000"/>
            <a:ext cx="7156450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325" y="6407149"/>
            <a:ext cx="7156324" cy="383119"/>
          </a:xfrm>
        </p:spPr>
        <p:txBody>
          <a:bodyPr lIns="0" anchor="ctr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1"/>
          </p:nvPr>
        </p:nvSpPr>
        <p:spPr>
          <a:xfrm>
            <a:off x="536432" y="1752600"/>
            <a:ext cx="4568968" cy="4378679"/>
          </a:xfrm>
        </p:spPr>
        <p:txBody>
          <a:bodyPr/>
          <a:lstStyle>
            <a:lvl1pPr marL="180000" indent="-1800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5346700" y="1752600"/>
            <a:ext cx="3340100" cy="437832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smtClean="0"/>
              <a:t>Faire glisser l'image vers l'espace réservé ou cliquer sur l'icône pour l'ajouter</a:t>
            </a:r>
            <a:endParaRPr lang="en-US" noProof="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-104635" y="-10949"/>
            <a:ext cx="550800" cy="7007225"/>
          </a:xfrm>
        </p:spPr>
        <p:txBody>
          <a:bodyPr vert="vert270" lIns="0" tIns="36000" rIns="0" bIns="36000">
            <a:noAutofit/>
          </a:bodyPr>
          <a:lstStyle>
            <a:lvl1pPr marL="0" algn="r" defTabSz="457200" rtl="0" eaLnBrk="1" latinLnBrk="0" hangingPunct="1">
              <a:defRPr lang="en-US" sz="4000" kern="1200" dirty="0" smtClean="0">
                <a:solidFill>
                  <a:srgbClr val="FDB002">
                    <a:alpha val="32000"/>
                  </a:srgbClr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7"/>
          </p:nvPr>
        </p:nvSpPr>
        <p:spPr>
          <a:xfrm>
            <a:off x="536432" y="274642"/>
            <a:ext cx="8150367" cy="574672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/>
              <a:buNone/>
              <a:defRPr lang="en-US" sz="2800" b="1" kern="1200" cap="all" dirty="0" smtClean="0">
                <a:solidFill>
                  <a:srgbClr val="328127"/>
                </a:solidFill>
                <a:latin typeface="Arial"/>
                <a:ea typeface="+mj-ea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8"/>
          </p:nvPr>
        </p:nvSpPr>
        <p:spPr>
          <a:xfrm>
            <a:off x="1130300" y="927100"/>
            <a:ext cx="7556500" cy="749300"/>
          </a:xfrm>
          <a:solidFill>
            <a:srgbClr val="E0FFFF"/>
          </a:solidFill>
        </p:spPr>
        <p:txBody>
          <a:bodyPr/>
          <a:lstStyle>
            <a:lvl1pPr>
              <a:defRPr sz="1800" b="0" i="1">
                <a:solidFill>
                  <a:srgbClr val="1086C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4822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88" y="96588"/>
            <a:ext cx="6908074" cy="1143000"/>
          </a:xfrm>
          <a:ln>
            <a:noFill/>
          </a:ln>
        </p:spPr>
        <p:txBody>
          <a:bodyPr/>
          <a:lstStyle>
            <a:lvl1pPr>
              <a:defRPr sz="3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69" y="1600200"/>
            <a:ext cx="6540120" cy="4525963"/>
          </a:xfrm>
        </p:spPr>
        <p:txBody>
          <a:bodyPr/>
          <a:lstStyle>
            <a:lvl1pPr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24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2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24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74765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BA2DC8-42F3-E543-820D-5D04EDF32F88}" type="datetimeFigureOut">
              <a:rPr lang="fr-FR" smtClean="0"/>
              <a:t>15/09/2015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BA116D-D736-C34B-8270-742053C1FB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185630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BA2DC8-42F3-E543-820D-5D04EDF32F88}" type="datetimeFigureOut">
              <a:rPr lang="fr-FR" smtClean="0"/>
              <a:t>15/09/2015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BA116D-D736-C34B-8270-742053C1FB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643710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BA2DC8-42F3-E543-820D-5D04EDF32F88}" type="datetimeFigureOut">
              <a:rPr lang="fr-FR" smtClean="0"/>
              <a:t>15/09/2015</a:t>
            </a:fld>
            <a:endParaRPr lang="fr-F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BA116D-D736-C34B-8270-742053C1FB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74181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13" y="84715"/>
            <a:ext cx="6854440" cy="1143000"/>
          </a:xfrm>
        </p:spPr>
        <p:txBody>
          <a:bodyPr/>
          <a:lstStyle>
            <a:lvl1pPr>
              <a:defRPr sz="3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7036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BA2DC8-42F3-E543-820D-5D04EDF32F88}" type="datetimeFigureOut">
              <a:rPr lang="fr-FR" smtClean="0"/>
              <a:t>15/09/2015</a:t>
            </a:fld>
            <a:endParaRPr lang="fr-F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BA116D-D736-C34B-8270-742053C1FB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78300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BA2DC8-42F3-E543-820D-5D04EDF32F88}" type="datetimeFigureOut">
              <a:rPr lang="fr-FR" smtClean="0"/>
              <a:t>15/09/2015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BA116D-D736-C34B-8270-742053C1FB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77013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Faire glisser l'image vers l'espace réservé ou cliquer sur l'icône pour l'ajouter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BA2DC8-42F3-E543-820D-5D04EDF32F88}" type="datetimeFigureOut">
              <a:rPr lang="fr-FR" smtClean="0"/>
              <a:t>15/09/2015</a:t>
            </a:fld>
            <a:endParaRPr lang="fr-F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BA116D-D736-C34B-8270-742053C1FB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39551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Cliquez et modifiez le titre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Cliquez pour modifier les styles du texte du masque</a:t>
            </a:r>
          </a:p>
          <a:p>
            <a:pPr lvl="1"/>
            <a:r>
              <a:rPr lang="en-US" altLang="fr-FR" smtClean="0"/>
              <a:t>Deuxième niveau</a:t>
            </a:r>
          </a:p>
          <a:p>
            <a:pPr lvl="2"/>
            <a:r>
              <a:rPr lang="en-US" altLang="fr-FR" smtClean="0"/>
              <a:t>Troisième niveau</a:t>
            </a:r>
          </a:p>
          <a:p>
            <a:pPr lvl="3"/>
            <a:r>
              <a:rPr lang="en-US" altLang="fr-FR" smtClean="0"/>
              <a:t>Quatrième niveau</a:t>
            </a:r>
          </a:p>
          <a:p>
            <a:pPr lvl="4"/>
            <a:r>
              <a:rPr lang="en-US" altLang="fr-FR" smtClean="0"/>
              <a:t>Cinquième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04BA2DC8-42F3-E543-820D-5D04EDF32F88}" type="datetimeFigureOut">
              <a:rPr lang="fr-FR" smtClean="0"/>
              <a:t>15/09/2015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3FBA116D-D736-C34B-8270-742053C1FBE4}" type="slidenum">
              <a:rPr lang="fr-FR" smtClean="0"/>
              <a:t>‹N°›</a:t>
            </a:fld>
            <a:endParaRPr lang="fr-FR"/>
          </a:p>
        </p:txBody>
      </p:sp>
      <p:pic>
        <p:nvPicPr>
          <p:cNvPr id="1031" name="Picture 8" descr="D212360D-B22E-41CD-A29D-87F67439EE0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000" cy="68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 descr="logo_def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588" y="5617587"/>
            <a:ext cx="994412" cy="115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 descr="Screen Shot 2015-09-04 at 17.15.47.png"/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22" y="71218"/>
            <a:ext cx="1206506" cy="67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slow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gbif@gbif.f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40854" y="2950882"/>
            <a:ext cx="4528702" cy="1143000"/>
          </a:xfrm>
        </p:spPr>
        <p:txBody>
          <a:bodyPr/>
          <a:lstStyle/>
          <a:p>
            <a:r>
              <a:rPr lang="fr-FR" sz="3200" dirty="0" smtClean="0"/>
              <a:t>GBIF : Global </a:t>
            </a:r>
            <a:r>
              <a:rPr lang="fr-FR" sz="3200" dirty="0" err="1" smtClean="0"/>
              <a:t>Biodiversity</a:t>
            </a:r>
            <a:r>
              <a:rPr lang="fr-FR" sz="3200" dirty="0" smtClean="0"/>
              <a:t> Information </a:t>
            </a:r>
            <a:r>
              <a:rPr lang="fr-FR" sz="3200" dirty="0" err="1" smtClean="0"/>
              <a:t>Facility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3540854" y="1590633"/>
            <a:ext cx="442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FFFFFF"/>
                </a:solidFill>
              </a:rPr>
              <a:t>Formation GBIF France dans le cadre d'ECOSCOPE</a:t>
            </a:r>
          </a:p>
          <a:p>
            <a:r>
              <a:rPr lang="fr-FR" sz="1400" dirty="0" smtClean="0">
                <a:solidFill>
                  <a:srgbClr val="FFFFFF"/>
                </a:solidFill>
              </a:rPr>
              <a:t>dans le cadre  - Paris, 15 – 16 septembre 2015</a:t>
            </a:r>
            <a:endParaRPr lang="fr-FR" sz="1400" dirty="0">
              <a:solidFill>
                <a:srgbClr val="FFFFFF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540855" y="4741164"/>
            <a:ext cx="4528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Marie-Elise LECOQ (</a:t>
            </a:r>
            <a:r>
              <a:rPr lang="fr-FR" dirty="0" err="1" smtClean="0">
                <a:solidFill>
                  <a:srgbClr val="FFFFFF"/>
                </a:solidFill>
              </a:rPr>
              <a:t>melecoq@gbif.fr</a:t>
            </a:r>
            <a:r>
              <a:rPr lang="fr-FR" dirty="0" smtClean="0">
                <a:solidFill>
                  <a:srgbClr val="FFFFFF"/>
                </a:solidFill>
              </a:rPr>
              <a:t> ou </a:t>
            </a:r>
            <a:r>
              <a:rPr lang="fr-FR" dirty="0" err="1" smtClean="0">
                <a:solidFill>
                  <a:srgbClr val="FFFFFF"/>
                </a:solidFill>
              </a:rPr>
              <a:t>gbif@gbif.fr</a:t>
            </a:r>
            <a:r>
              <a:rPr lang="fr-FR" dirty="0" smtClean="0">
                <a:solidFill>
                  <a:srgbClr val="FFFFFF"/>
                </a:solidFill>
              </a:rPr>
              <a:t>)</a:t>
            </a:r>
          </a:p>
          <a:p>
            <a:endParaRPr lang="fr-FR" dirty="0">
              <a:solidFill>
                <a:srgbClr val="FFFFFF"/>
              </a:solidFill>
            </a:endParaRPr>
          </a:p>
          <a:p>
            <a:r>
              <a:rPr lang="fr-FR" dirty="0" err="1" smtClean="0">
                <a:solidFill>
                  <a:srgbClr val="FFFFFF"/>
                </a:solidFill>
              </a:rPr>
              <a:t>Twitter</a:t>
            </a:r>
            <a:r>
              <a:rPr lang="fr-FR" dirty="0" smtClean="0">
                <a:solidFill>
                  <a:srgbClr val="FFFFFF"/>
                </a:solidFill>
              </a:rPr>
              <a:t> : @</a:t>
            </a:r>
            <a:r>
              <a:rPr lang="fr-FR" dirty="0" err="1" smtClean="0">
                <a:solidFill>
                  <a:srgbClr val="FFFFFF"/>
                </a:solidFill>
              </a:rPr>
              <a:t>gbiffrance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9399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reen Shot 2015-09-14 at 15.2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2875" y="857250"/>
            <a:ext cx="1920875" cy="2540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00314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reen Shot 2015-09-14 at 15.40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0"/>
            <a:ext cx="8091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3431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reen Shot 2015-09-14 at 16.3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0"/>
            <a:ext cx="5712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1791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reen Shot 2015-09-14 at 15.41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0"/>
            <a:ext cx="749635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04000" y="1920874"/>
            <a:ext cx="1920875" cy="493712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604001" y="206374"/>
            <a:ext cx="1587500" cy="103187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426367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reen Shot 2015-09-14 at 16.45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056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1079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creen Shot 2015-09-14 at 16.46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548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reen Shot 2015-09-14 at 15.43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0"/>
            <a:ext cx="4688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4657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reen Shot 2015-09-14 at 15.2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2875" y="1127125"/>
            <a:ext cx="1920875" cy="2540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44357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Screen Shot 2015-09-14 at 15.45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00"/>
            <a:ext cx="9144000" cy="60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0415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Screen Shot 2015-09-14 at 15.47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8333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6284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Démonstration</a:t>
            </a:r>
          </a:p>
          <a:p>
            <a:pPr marL="457200" indent="-457200">
              <a:buAutoNum type="arabicPeriod"/>
            </a:pPr>
            <a:endParaRPr lang="fr-FR" dirty="0"/>
          </a:p>
          <a:p>
            <a:pPr marL="457200" indent="-457200">
              <a:buAutoNum type="arabicPeriod"/>
            </a:pPr>
            <a:r>
              <a:rPr lang="fr-FR" dirty="0" smtClean="0"/>
              <a:t>Travaux pratiques</a:t>
            </a:r>
          </a:p>
          <a:p>
            <a:pPr marL="457200" indent="-457200">
              <a:buAutoNum type="arabicPeriod"/>
            </a:pPr>
            <a:endParaRPr lang="fr-FR" dirty="0"/>
          </a:p>
          <a:p>
            <a:pPr marL="457200" indent="-457200"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1439503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reen Shot 2015-09-14 at 15.47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0"/>
            <a:ext cx="8540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9068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reen Shot 2015-09-14 at 15.2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2875" y="1333500"/>
            <a:ext cx="1920875" cy="2540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94941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reen Shot 2015-09-14 at 16.16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4661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creen Shot 2015-09-14 at 16.1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8433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3270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creen Shot 2015-09-14 at 16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9144000" cy="568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2255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reen Shot 2015-09-14 at 15.2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2875" y="1778000"/>
            <a:ext cx="1920875" cy="2540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765967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reen Shot 2015-09-14 at 16.37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2" y="0"/>
            <a:ext cx="9165167" cy="68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6420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Portail national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Accès  </a:t>
            </a:r>
          </a:p>
          <a:p>
            <a:pPr marL="0" indent="0" algn="ctr">
              <a:buNone/>
            </a:pPr>
            <a:r>
              <a:rPr lang="fr-FR" sz="2800" b="1" dirty="0" smtClean="0"/>
              <a:t>www.gbif.fr </a:t>
            </a:r>
          </a:p>
          <a:p>
            <a:pPr marL="0" indent="0" algn="ctr">
              <a:buNone/>
            </a:pPr>
            <a:r>
              <a:rPr lang="fr-FR" sz="2800" dirty="0" smtClean="0"/>
              <a:t>puis onglet « consulter »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Remarques ou questions </a:t>
            </a:r>
          </a:p>
          <a:p>
            <a:pPr marL="0" indent="0">
              <a:buNone/>
            </a:pPr>
            <a:endParaRPr lang="fr-FR" dirty="0">
              <a:hlinkClick r:id="rId2"/>
            </a:endParaRPr>
          </a:p>
          <a:p>
            <a:pPr marL="0" indent="0" algn="ctr">
              <a:buNone/>
            </a:pPr>
            <a:r>
              <a:rPr lang="fr-FR" sz="2800" b="1" dirty="0" smtClean="0"/>
              <a:t>gbif@gbif.fr </a:t>
            </a:r>
            <a:r>
              <a:rPr lang="fr-FR" sz="2800" dirty="0" smtClean="0"/>
              <a:t>ou</a:t>
            </a:r>
            <a:r>
              <a:rPr lang="fr-FR" sz="2800" b="1" dirty="0" smtClean="0"/>
              <a:t> melecoq@gbif.fr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464742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fr-FR" dirty="0" smtClean="0"/>
              <a:t>Démonstration</a:t>
            </a:r>
          </a:p>
          <a:p>
            <a:pPr marL="457200" indent="-457200">
              <a:buAutoNum type="arabicPeriod"/>
            </a:pPr>
            <a:endParaRPr lang="fr-FR" dirty="0"/>
          </a:p>
          <a:p>
            <a:pPr marL="457200" indent="-457200"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Travaux pratiques</a:t>
            </a:r>
          </a:p>
          <a:p>
            <a:pPr marL="457200" indent="-457200">
              <a:buAutoNum type="arabicPeriod"/>
            </a:pPr>
            <a:endParaRPr lang="fr-FR" dirty="0"/>
          </a:p>
          <a:p>
            <a:pPr marL="457200" indent="-457200"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36427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TP1 : Exemple de </a:t>
            </a:r>
            <a:r>
              <a:rPr lang="fr-FR" dirty="0" err="1" smtClean="0"/>
              <a:t>Diveboard</a:t>
            </a:r>
            <a:r>
              <a:rPr lang="fr-FR" dirty="0" smtClean="0"/>
              <a:t> (1)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4869" y="1600200"/>
            <a:ext cx="6540120" cy="5044540"/>
          </a:xfrm>
        </p:spPr>
        <p:txBody>
          <a:bodyPr/>
          <a:lstStyle/>
          <a:p>
            <a:pPr marL="0" indent="0">
              <a:buNone/>
            </a:pPr>
            <a:r>
              <a:rPr lang="fr-FR" sz="1600" dirty="0" err="1" smtClean="0"/>
              <a:t>www.diveboard.com</a:t>
            </a:r>
            <a:endParaRPr lang="fr-FR" sz="1600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r">
              <a:buNone/>
            </a:pPr>
            <a:r>
              <a:rPr lang="fr-FR" sz="1600" dirty="0" smtClean="0"/>
              <a:t>© Photo </a:t>
            </a:r>
            <a:r>
              <a:rPr lang="fr-FR" sz="1600" dirty="0"/>
              <a:t>de Doug Anderson </a:t>
            </a:r>
          </a:p>
          <a:p>
            <a:pPr marL="0" indent="0" algn="r">
              <a:buNone/>
            </a:pPr>
            <a:endParaRPr lang="fr-FR" sz="1600" dirty="0" smtClean="0"/>
          </a:p>
          <a:p>
            <a:pPr marL="0" indent="0">
              <a:buNone/>
            </a:pPr>
            <a:r>
              <a:rPr lang="fr-FR" sz="1600" dirty="0" err="1" smtClean="0"/>
              <a:t>Diveboard</a:t>
            </a:r>
            <a:r>
              <a:rPr lang="fr-FR" sz="1600" dirty="0" smtClean="0"/>
              <a:t> est une </a:t>
            </a:r>
            <a:r>
              <a:rPr lang="fr-FR" sz="1600" b="1" dirty="0" smtClean="0"/>
              <a:t>plate-forme de science participative sur la plongée</a:t>
            </a:r>
            <a:r>
              <a:rPr lang="fr-FR" sz="1600" dirty="0" smtClean="0"/>
              <a:t>, où les plongeurs peuvent numériser ou enregistrer leurs plongées.</a:t>
            </a:r>
          </a:p>
          <a:p>
            <a:pPr marL="0" indent="0">
              <a:buNone/>
            </a:pPr>
            <a:endParaRPr lang="fr-FR" sz="1600" b="1" dirty="0"/>
          </a:p>
          <a:p>
            <a:pPr marL="0" indent="0">
              <a:buNone/>
            </a:pPr>
            <a:r>
              <a:rPr lang="fr-FR" sz="1600" dirty="0" smtClean="0"/>
              <a:t>Cette base de données contient toutes les observations faites par les </a:t>
            </a:r>
            <a:r>
              <a:rPr lang="fr-FR" sz="1600" dirty="0" err="1" smtClean="0"/>
              <a:t>Diveboarders</a:t>
            </a:r>
            <a:r>
              <a:rPr lang="fr-FR" sz="1600" dirty="0" smtClean="0"/>
              <a:t> à travers le monde (principalement des poissons)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Les données sont connectées au portail </a:t>
            </a:r>
            <a:r>
              <a:rPr lang="fr-FR" sz="1600" b="1" dirty="0" smtClean="0"/>
              <a:t>GBIF : 26 946 occurrences</a:t>
            </a:r>
            <a:r>
              <a:rPr lang="fr-FR" sz="1600" dirty="0" smtClean="0"/>
              <a:t> actuellement et reliées à </a:t>
            </a:r>
            <a:r>
              <a:rPr lang="fr-FR" sz="1600" dirty="0" err="1" smtClean="0"/>
              <a:t>Encyclopedia</a:t>
            </a:r>
            <a:r>
              <a:rPr lang="fr-FR" sz="1600" dirty="0" smtClean="0"/>
              <a:t> of Life </a:t>
            </a:r>
            <a:endParaRPr lang="fr-FR" sz="1600" dirty="0"/>
          </a:p>
        </p:txBody>
      </p:sp>
      <p:pic>
        <p:nvPicPr>
          <p:cNvPr id="4" name="Image 3" descr="dive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1170940"/>
            <a:ext cx="451104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396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Screen Shot 2015-09-14 at 15.17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852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TP1 : Exemple de </a:t>
            </a:r>
            <a:r>
              <a:rPr lang="fr-FR" dirty="0" err="1" smtClean="0"/>
              <a:t>Diveboard</a:t>
            </a:r>
            <a:r>
              <a:rPr lang="fr-FR" dirty="0" smtClean="0"/>
              <a:t> 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4869" y="1600200"/>
            <a:ext cx="6540120" cy="5031712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 smtClean="0"/>
              <a:t>Ces données permettent de visualiser l’expansion d’espèces invasives comme le poisson </a:t>
            </a:r>
            <a:r>
              <a:rPr lang="fr-FR" sz="1800" dirty="0" err="1" smtClean="0"/>
              <a:t>Pterois</a:t>
            </a:r>
            <a:r>
              <a:rPr lang="fr-FR" sz="1800" dirty="0" smtClean="0"/>
              <a:t> </a:t>
            </a:r>
            <a:r>
              <a:rPr lang="fr-FR" sz="1800" dirty="0" err="1" smtClean="0"/>
              <a:t>spp</a:t>
            </a:r>
            <a:r>
              <a:rPr lang="fr-FR" sz="1800" dirty="0" smtClean="0"/>
              <a:t>. :</a:t>
            </a:r>
          </a:p>
          <a:p>
            <a:pPr marL="0" indent="0">
              <a:buNone/>
            </a:pPr>
            <a:endParaRPr lang="fr-FR" dirty="0"/>
          </a:p>
          <a:p>
            <a:pPr marL="457200" indent="-457200">
              <a:buAutoNum type="arabicPeriod"/>
            </a:pPr>
            <a:r>
              <a:rPr lang="fr-FR" sz="1800" dirty="0" smtClean="0"/>
              <a:t>Faire une recherche par </a:t>
            </a:r>
            <a:r>
              <a:rPr lang="fr-FR" sz="1800" dirty="0" err="1" smtClean="0"/>
              <a:t>expèce</a:t>
            </a:r>
            <a:r>
              <a:rPr lang="fr-FR" sz="1800" dirty="0" smtClean="0"/>
              <a:t> pour le taxon « </a:t>
            </a:r>
            <a:r>
              <a:rPr lang="fr-FR" sz="1800" dirty="0" err="1" smtClean="0"/>
              <a:t>Pterois</a:t>
            </a:r>
            <a:r>
              <a:rPr lang="fr-FR" sz="1800" dirty="0" smtClean="0"/>
              <a:t> »</a:t>
            </a:r>
          </a:p>
          <a:p>
            <a:pPr marL="457200" indent="-457200">
              <a:buAutoNum type="arabicPeriod"/>
            </a:pPr>
            <a:r>
              <a:rPr lang="fr-FR" sz="1800" dirty="0" smtClean="0"/>
              <a:t>Cliquer sur le premier résultat (« </a:t>
            </a:r>
            <a:r>
              <a:rPr lang="fr-FR" sz="1800" dirty="0" err="1" smtClean="0"/>
              <a:t>Accepted</a:t>
            </a:r>
            <a:r>
              <a:rPr lang="fr-FR" sz="1800" dirty="0" smtClean="0"/>
              <a:t> </a:t>
            </a:r>
            <a:r>
              <a:rPr lang="fr-FR" sz="1800" dirty="0" err="1" smtClean="0"/>
              <a:t>Genus</a:t>
            </a:r>
            <a:r>
              <a:rPr lang="fr-FR" sz="1800" dirty="0" smtClean="0"/>
              <a:t>, </a:t>
            </a:r>
            <a:r>
              <a:rPr lang="fr-FR" sz="1800" i="1" dirty="0" err="1" smtClean="0"/>
              <a:t>Pterois</a:t>
            </a:r>
            <a:r>
              <a:rPr lang="fr-FR" sz="1800" dirty="0" smtClean="0"/>
              <a:t> Oken 1817 »)</a:t>
            </a:r>
          </a:p>
          <a:p>
            <a:pPr marL="457200" indent="-457200">
              <a:buAutoNum type="arabicPeriod"/>
            </a:pPr>
            <a:r>
              <a:rPr lang="fr-FR" sz="1800" dirty="0" smtClean="0"/>
              <a:t>Jouet avec le curseur temporel sous la carte pour voir quand apparaît le « </a:t>
            </a:r>
            <a:r>
              <a:rPr lang="fr-FR" sz="1800" dirty="0" err="1" smtClean="0"/>
              <a:t>Pterois</a:t>
            </a:r>
            <a:r>
              <a:rPr lang="fr-FR" sz="1800" dirty="0" smtClean="0"/>
              <a:t> » dans la région des Caraïbe</a:t>
            </a:r>
          </a:p>
          <a:p>
            <a:pPr marL="457200" indent="-457200">
              <a:buAutoNum type="arabicPeriod"/>
            </a:pPr>
            <a:r>
              <a:rPr lang="fr-FR" sz="1800" dirty="0" smtClean="0"/>
              <a:t>Zoomer sur la carte au niveau des Caraïbe, cliquez sur le lien à droite « </a:t>
            </a:r>
            <a:r>
              <a:rPr lang="fr-FR" sz="1800" dirty="0" err="1" smtClean="0"/>
              <a:t>View</a:t>
            </a:r>
            <a:r>
              <a:rPr lang="fr-FR" sz="1800" dirty="0" smtClean="0"/>
              <a:t> records in </a:t>
            </a:r>
            <a:r>
              <a:rPr lang="fr-FR" sz="1800" dirty="0" err="1" smtClean="0"/>
              <a:t>viewable</a:t>
            </a:r>
            <a:r>
              <a:rPr lang="fr-FR" sz="1800" dirty="0" smtClean="0"/>
              <a:t> area » -&gt; beaucoup d’enregistrements individuels ont été fournis par des membres de </a:t>
            </a:r>
            <a:r>
              <a:rPr lang="fr-FR" sz="1800" dirty="0" err="1" smtClean="0"/>
              <a:t>Diveboards</a:t>
            </a:r>
            <a:endParaRPr lang="fr-FR" sz="1800" dirty="0" smtClean="0"/>
          </a:p>
          <a:p>
            <a:pPr marL="457200" indent="-457200">
              <a:buAutoNum type="arabicPeriod"/>
            </a:pPr>
            <a:r>
              <a:rPr lang="fr-FR" sz="1800" dirty="0" smtClean="0"/>
              <a:t>Cliquer sur n’importe quel enregistrement individuel et vous verrez la localisation exacte de l’</a:t>
            </a:r>
            <a:r>
              <a:rPr lang="fr-FR" sz="1800" dirty="0" err="1" smtClean="0"/>
              <a:t>obersvation</a:t>
            </a:r>
            <a:r>
              <a:rPr lang="fr-FR" sz="1800" dirty="0" smtClean="0"/>
              <a:t>, l’heure, la profondeur et le nom du plongeur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7595017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TP2 : recherche d’occurrences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la-Latn" dirty="0" smtClean="0"/>
              <a:t>Combien y a t-il de spécimen de “</a:t>
            </a:r>
            <a:r>
              <a:rPr lang="la-Latn" i="1" dirty="0" smtClean="0"/>
              <a:t>Scotoplanes globosa</a:t>
            </a:r>
            <a:r>
              <a:rPr lang="la-Latn" dirty="0" smtClean="0"/>
              <a:t>” récoltés avant 1970 aux Etats-Unis </a:t>
            </a:r>
            <a:r>
              <a:rPr lang="la-Latn" i="1" dirty="0" smtClean="0"/>
              <a:t>? 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 descr="Scotoplanes_globosa_and_cra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7" y="2708014"/>
            <a:ext cx="6076709" cy="341814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3088" y="6204829"/>
            <a:ext cx="69080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© « 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Scotoplanes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globosa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crab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 » par NOAA/MBARI — </a:t>
            </a:r>
            <a:endParaRPr lang="fr-FR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800" dirty="0" smtClean="0">
                <a:solidFill>
                  <a:schemeClr val="bg2">
                    <a:lumMod val="25000"/>
                  </a:schemeClr>
                </a:solidFill>
              </a:rPr>
              <a:t>http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www.sanctuarysimon.org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/photos/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photo_info.php?photoID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=3951&amp;search=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kw&amp;s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=0&amp;page=1. </a:t>
            </a:r>
            <a:endParaRPr lang="fr-FR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800" dirty="0" smtClean="0">
                <a:solidFill>
                  <a:schemeClr val="bg2">
                    <a:lumMod val="25000"/>
                  </a:schemeClr>
                </a:solidFill>
              </a:rPr>
              <a:t>Sous licence 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CC BY-SA 3.0 via 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Wikimedia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Commons </a:t>
            </a:r>
            <a:r>
              <a:rPr lang="fr-FR" sz="800" dirty="0" smtClean="0">
                <a:solidFill>
                  <a:schemeClr val="bg2">
                    <a:lumMod val="25000"/>
                  </a:schemeClr>
                </a:solidFill>
              </a:rPr>
              <a:t>– </a:t>
            </a:r>
          </a:p>
          <a:p>
            <a:r>
              <a:rPr lang="fr-FR" sz="800" dirty="0" err="1" smtClean="0">
                <a:solidFill>
                  <a:schemeClr val="bg2">
                    <a:lumMod val="25000"/>
                  </a:schemeClr>
                </a:solidFill>
              </a:rPr>
              <a:t>https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commons.wikimedia.org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/wiki/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File:Scotoplanes_globosa_and_crab.jpg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#/media/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File:Scotoplanes_globosa_and_crab.jpg</a:t>
            </a:r>
            <a:endParaRPr lang="fr-FR" sz="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6317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TP3 : recherche d’occurrences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Combien d’occurrences récoltées par Grandidier à Madagascar sont connectées au GBIF ?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 descr="Alfred_Grandidier_188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23" y="2616742"/>
            <a:ext cx="2776563" cy="357829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3088" y="6314453"/>
            <a:ext cx="674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solidFill>
                  <a:schemeClr val="bg2">
                    <a:lumMod val="25000"/>
                  </a:schemeClr>
                </a:solidFill>
              </a:rPr>
              <a:t>©«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 Alfred Grandidier 1888 » par Alphonse J. 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Liébert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(1827–1914</a:t>
            </a:r>
            <a:r>
              <a:rPr lang="fr-FR" sz="800" dirty="0" smtClean="0">
                <a:solidFill>
                  <a:schemeClr val="bg2">
                    <a:lumMod val="25000"/>
                  </a:schemeClr>
                </a:solidFill>
              </a:rPr>
              <a:t>) – http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gallica.bnf.fr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ark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:/12148/btv1b8453423r/f1.item</a:t>
            </a:r>
            <a:r>
              <a:rPr lang="fr-FR" sz="8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fr-FR" sz="800" dirty="0" smtClean="0">
                <a:solidFill>
                  <a:schemeClr val="bg2">
                    <a:lumMod val="25000"/>
                  </a:schemeClr>
                </a:solidFill>
              </a:rPr>
              <a:t>Sous 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licence Domaine public via 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Wikimedia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 Commons </a:t>
            </a:r>
            <a:r>
              <a:rPr lang="fr-FR" sz="800" dirty="0" smtClean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fr-FR" sz="800" dirty="0" err="1" smtClean="0">
                <a:solidFill>
                  <a:schemeClr val="bg2">
                    <a:lumMod val="25000"/>
                  </a:schemeClr>
                </a:solidFill>
              </a:rPr>
              <a:t>https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fr-FR" sz="800" dirty="0" err="1">
                <a:solidFill>
                  <a:schemeClr val="bg2">
                    <a:lumMod val="25000"/>
                  </a:schemeClr>
                </a:solidFill>
              </a:rPr>
              <a:t>commons.wikimedia.org</a:t>
            </a:r>
            <a:r>
              <a:rPr lang="fr-FR" sz="800" dirty="0">
                <a:solidFill>
                  <a:schemeClr val="bg2">
                    <a:lumMod val="25000"/>
                  </a:schemeClr>
                </a:solidFill>
              </a:rPr>
              <a:t>/wiki/File:Alfred_Grandidier_1888.jpg#/media/File:Alfred_Grandidier_1888.jpg</a:t>
            </a:r>
          </a:p>
        </p:txBody>
      </p:sp>
    </p:spTree>
    <p:extLst>
      <p:ext uri="{BB962C8B-B14F-4D97-AF65-F5344CB8AC3E}">
        <p14:creationId xmlns:p14="http://schemas.microsoft.com/office/powerpoint/2010/main" val="12624775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TP4 : recherche d’occurrence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fr-FR" dirty="0" smtClean="0"/>
          </a:p>
          <a:p>
            <a:pPr marL="457200" indent="-457200">
              <a:buAutoNum type="arabicPeriod"/>
            </a:pPr>
            <a:r>
              <a:rPr lang="fr-FR" dirty="0" smtClean="0"/>
              <a:t>Combien y a t-il de données géo-référencées issue de l’Afrique du Sud ? </a:t>
            </a:r>
            <a:endParaRPr lang="fr-FR" dirty="0"/>
          </a:p>
          <a:p>
            <a:pPr marL="457200" indent="-457200">
              <a:buAutoNum type="arabicPeriod"/>
            </a:pPr>
            <a:endParaRPr lang="fr-FR" dirty="0" smtClean="0"/>
          </a:p>
          <a:p>
            <a:pPr marL="457200" indent="-457200">
              <a:buAutoNum type="arabicPeriod"/>
            </a:pPr>
            <a:endParaRPr lang="fr-FR" dirty="0" smtClean="0"/>
          </a:p>
          <a:p>
            <a:pPr marL="457200" indent="-457200">
              <a:buAutoNum type="arabicPeriod"/>
            </a:pPr>
            <a:r>
              <a:rPr lang="fr-FR" dirty="0" smtClean="0"/>
              <a:t>Combien y a t-il de données géo-référencées sur la France issue de l’Afrique du sud?</a:t>
            </a:r>
          </a:p>
        </p:txBody>
      </p:sp>
    </p:spTree>
    <p:extLst>
      <p:ext uri="{BB962C8B-B14F-4D97-AF65-F5344CB8AC3E}">
        <p14:creationId xmlns:p14="http://schemas.microsoft.com/office/powerpoint/2010/main" val="1082588005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Contacts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Equipe GBIF France</a:t>
            </a:r>
          </a:p>
          <a:p>
            <a:pPr marL="0" indent="0" algn="ctr">
              <a:buNone/>
            </a:pPr>
            <a:r>
              <a:rPr lang="fr-FR" dirty="0" err="1" smtClean="0"/>
              <a:t>gbif@gbif.fr</a:t>
            </a: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b="1" dirty="0" smtClean="0"/>
              <a:t>Site web</a:t>
            </a:r>
          </a:p>
          <a:p>
            <a:pPr marL="0" indent="0" algn="ctr">
              <a:buNone/>
            </a:pPr>
            <a:r>
              <a:rPr lang="fr-FR" dirty="0" smtClean="0"/>
              <a:t>http://</a:t>
            </a:r>
            <a:r>
              <a:rPr lang="fr-FR" dirty="0" err="1" smtClean="0"/>
              <a:t>www.gbif.fr</a:t>
            </a: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b="1" dirty="0" err="1" smtClean="0"/>
              <a:t>Twitter</a:t>
            </a:r>
            <a:endParaRPr lang="fr-FR" b="1" dirty="0" smtClean="0"/>
          </a:p>
          <a:p>
            <a:pPr marL="0" indent="0" algn="ctr">
              <a:buNone/>
            </a:pPr>
            <a:r>
              <a:rPr lang="fr-FR" dirty="0" smtClean="0"/>
              <a:t>@</a:t>
            </a:r>
            <a:r>
              <a:rPr lang="fr-FR" dirty="0" err="1" smtClean="0"/>
              <a:t>gbiffrance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7563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reen Shot 2015-09-14 at 15.17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9144000" cy="54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567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reen Shot 2015-09-14 at 15.22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9144000" cy="62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275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reen Shot 2015-09-14 at 16.32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9144000" cy="55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4200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creen Shot 2015-09-14 at 16.33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2133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reen Shot 2015-09-14 at 15.2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2875" y="1587500"/>
            <a:ext cx="1920875" cy="2540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45287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reen Shot 2015-09-14 at 15.29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84388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GBIF_1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GBIF_1.thmx</Template>
  <TotalTime>205</TotalTime>
  <Words>242</Words>
  <Application>Microsoft Office PowerPoint</Application>
  <PresentationFormat>Affichage à l'écran (4:3)</PresentationFormat>
  <Paragraphs>68</Paragraphs>
  <Slides>34</Slides>
  <Notes>0</Notes>
  <HiddenSlides>24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5" baseType="lpstr">
      <vt:lpstr>GBIF_1</vt:lpstr>
      <vt:lpstr>GBIF : Global Biodiversity Information Facility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Portail national</vt:lpstr>
      <vt:lpstr>Sommaire</vt:lpstr>
      <vt:lpstr>TP1 : Exemple de Diveboard (1)</vt:lpstr>
      <vt:lpstr>TP1 : Exemple de Diveboard (2)</vt:lpstr>
      <vt:lpstr>TP2 : recherche d’occurrences</vt:lpstr>
      <vt:lpstr>TP3 : recherche d’occurrences</vt:lpstr>
      <vt:lpstr>TP4 : recherche d’occurrence</vt:lpstr>
      <vt:lpstr>Contacts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Marie-Elise Lecoq</dc:creator>
  <cp:lastModifiedBy>Sophie Pamerlon</cp:lastModifiedBy>
  <cp:revision>31</cp:revision>
  <dcterms:created xsi:type="dcterms:W3CDTF">2015-09-04T16:19:57Z</dcterms:created>
  <dcterms:modified xsi:type="dcterms:W3CDTF">2015-09-15T07:03:25Z</dcterms:modified>
</cp:coreProperties>
</file>